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28"/>
  </p:notesMasterIdLst>
  <p:handoutMasterIdLst>
    <p:handoutMasterId r:id="rId29"/>
  </p:handoutMasterIdLst>
  <p:sldIdLst>
    <p:sldId id="558" r:id="rId3"/>
    <p:sldId id="559" r:id="rId4"/>
    <p:sldId id="560" r:id="rId5"/>
    <p:sldId id="561" r:id="rId6"/>
    <p:sldId id="562" r:id="rId7"/>
    <p:sldId id="563" r:id="rId8"/>
    <p:sldId id="564" r:id="rId9"/>
    <p:sldId id="565" r:id="rId10"/>
    <p:sldId id="566" r:id="rId11"/>
    <p:sldId id="567" r:id="rId12"/>
    <p:sldId id="568" r:id="rId13"/>
    <p:sldId id="569" r:id="rId14"/>
    <p:sldId id="570" r:id="rId15"/>
    <p:sldId id="571" r:id="rId16"/>
    <p:sldId id="572" r:id="rId17"/>
    <p:sldId id="573" r:id="rId18"/>
    <p:sldId id="574" r:id="rId19"/>
    <p:sldId id="575" r:id="rId20"/>
    <p:sldId id="576" r:id="rId21"/>
    <p:sldId id="577" r:id="rId22"/>
    <p:sldId id="578" r:id="rId23"/>
    <p:sldId id="579" r:id="rId24"/>
    <p:sldId id="580" r:id="rId25"/>
    <p:sldId id="581" r:id="rId26"/>
    <p:sldId id="582" r:id="rId27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7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A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106" d="100"/>
          <a:sy n="106" d="100"/>
        </p:scale>
        <p:origin x="17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96" y="-90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0FE836-15B6-40BC-9F25-40BD8E0A5E39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6819D456-DB70-4462-A4D0-E01F8287C35C}">
      <dgm:prSet custT="1"/>
      <dgm:spPr/>
      <dgm:t>
        <a:bodyPr/>
        <a:lstStyle/>
        <a:p>
          <a:pPr rtl="0"/>
          <a:r>
            <a:rPr lang="en-US" sz="2800" b="0" dirty="0"/>
            <a:t>Review of Legal Foundations</a:t>
          </a:r>
        </a:p>
      </dgm:t>
    </dgm:pt>
    <dgm:pt modelId="{CE13EFAF-1AD5-44BF-A9C3-2B220F65A704}" type="par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F3E52BA5-DA72-4BE0-AF40-A1E55ABEF272}" type="sib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D40CBF22-A0D3-4E17-8E0E-DCC535274F41}">
      <dgm:prSet custT="1"/>
      <dgm:spPr/>
      <dgm:t>
        <a:bodyPr/>
        <a:lstStyle/>
        <a:p>
          <a:r>
            <a:rPr lang="en-US" sz="2800" b="0" dirty="0"/>
            <a:t>Types of Listing Agreement</a:t>
          </a:r>
        </a:p>
      </dgm:t>
    </dgm:pt>
    <dgm:pt modelId="{B251F082-7960-4702-A101-3CB44C4BFFCB}" type="parTrans" cxnId="{B35779B5-6D68-4B6A-B81C-40B3FE3A2382}">
      <dgm:prSet/>
      <dgm:spPr/>
      <dgm:t>
        <a:bodyPr/>
        <a:lstStyle/>
        <a:p>
          <a:endParaRPr lang="en-US"/>
        </a:p>
      </dgm:t>
    </dgm:pt>
    <dgm:pt modelId="{38C6A87F-4F2A-4BC5-8589-3F84007813CD}" type="sibTrans" cxnId="{B35779B5-6D68-4B6A-B81C-40B3FE3A2382}">
      <dgm:prSet/>
      <dgm:spPr/>
      <dgm:t>
        <a:bodyPr/>
        <a:lstStyle/>
        <a:p>
          <a:endParaRPr lang="en-US"/>
        </a:p>
      </dgm:t>
    </dgm:pt>
    <dgm:pt modelId="{D9F33A2C-4131-4E5F-B4EE-9B0D64794478}">
      <dgm:prSet custT="1"/>
      <dgm:spPr/>
      <dgm:t>
        <a:bodyPr/>
        <a:lstStyle/>
        <a:p>
          <a:r>
            <a:rPr lang="en-US" sz="2800" b="0" dirty="0"/>
            <a:t>Fulfillment and Termination</a:t>
          </a:r>
        </a:p>
      </dgm:t>
    </dgm:pt>
    <dgm:pt modelId="{36F4D6F8-BEFF-4020-9ECC-EE03944B7E64}" type="parTrans" cxnId="{730A7B71-9B59-47E7-BD63-05480FF17E89}">
      <dgm:prSet/>
      <dgm:spPr/>
      <dgm:t>
        <a:bodyPr/>
        <a:lstStyle/>
        <a:p>
          <a:endParaRPr lang="en-US"/>
        </a:p>
      </dgm:t>
    </dgm:pt>
    <dgm:pt modelId="{4FC32604-925C-405C-8D55-55A7766C88F3}" type="sibTrans" cxnId="{730A7B71-9B59-47E7-BD63-05480FF17E89}">
      <dgm:prSet/>
      <dgm:spPr/>
      <dgm:t>
        <a:bodyPr/>
        <a:lstStyle/>
        <a:p>
          <a:endParaRPr lang="en-US"/>
        </a:p>
      </dgm:t>
    </dgm:pt>
    <dgm:pt modelId="{16185E8C-7E3C-4F8B-B569-38126026CD5F}">
      <dgm:prSet custT="1"/>
      <dgm:spPr/>
      <dgm:t>
        <a:bodyPr/>
        <a:lstStyle/>
        <a:p>
          <a:r>
            <a:rPr lang="en-US" sz="2800" b="0" dirty="0"/>
            <a:t>Agreement Clauses</a:t>
          </a:r>
        </a:p>
      </dgm:t>
    </dgm:pt>
    <dgm:pt modelId="{5D7DCADB-091C-499B-8EF8-689A00FCF6FE}" type="parTrans" cxnId="{2EFFE4E3-91C7-438C-805B-1EB14E3E6415}">
      <dgm:prSet/>
      <dgm:spPr/>
      <dgm:t>
        <a:bodyPr/>
        <a:lstStyle/>
        <a:p>
          <a:endParaRPr lang="en-US"/>
        </a:p>
      </dgm:t>
    </dgm:pt>
    <dgm:pt modelId="{7F89D32B-2041-4D5E-B160-61E5414711C8}" type="sibTrans" cxnId="{2EFFE4E3-91C7-438C-805B-1EB14E3E6415}">
      <dgm:prSet/>
      <dgm:spPr/>
      <dgm:t>
        <a:bodyPr/>
        <a:lstStyle/>
        <a:p>
          <a:endParaRPr lang="en-US"/>
        </a:p>
      </dgm:t>
    </dgm:pt>
    <dgm:pt modelId="{61E18645-9A1E-41BA-8952-7654E9D4A096}" type="pres">
      <dgm:prSet presAssocID="{420FE836-15B6-40BC-9F25-40BD8E0A5E39}" presName="linear" presStyleCnt="0">
        <dgm:presLayoutVars>
          <dgm:animLvl val="lvl"/>
          <dgm:resizeHandles val="exact"/>
        </dgm:presLayoutVars>
      </dgm:prSet>
      <dgm:spPr/>
    </dgm:pt>
    <dgm:pt modelId="{F8657375-F6AF-454D-8B1A-A71022EE2F15}" type="pres">
      <dgm:prSet presAssocID="{6819D456-DB70-4462-A4D0-E01F8287C35C}" presName="parentText" presStyleLbl="node1" presStyleIdx="0" presStyleCnt="4" custLinFactNeighborY="-3228">
        <dgm:presLayoutVars>
          <dgm:chMax val="0"/>
          <dgm:bulletEnabled val="1"/>
        </dgm:presLayoutVars>
      </dgm:prSet>
      <dgm:spPr/>
    </dgm:pt>
    <dgm:pt modelId="{2A581299-9EDE-4CC3-99DE-E79BADEB3DD9}" type="pres">
      <dgm:prSet presAssocID="{F3E52BA5-DA72-4BE0-AF40-A1E55ABEF272}" presName="spacer" presStyleCnt="0"/>
      <dgm:spPr/>
    </dgm:pt>
    <dgm:pt modelId="{E21A6285-E883-4777-9A3C-8EC5EEAB8A1A}" type="pres">
      <dgm:prSet presAssocID="{D40CBF22-A0D3-4E17-8E0E-DCC535274F41}" presName="parentText" presStyleLbl="node1" presStyleIdx="1" presStyleCnt="4" custLinFactY="-534" custLinFactNeighborX="0" custLinFactNeighborY="-100000">
        <dgm:presLayoutVars>
          <dgm:chMax val="0"/>
          <dgm:bulletEnabled val="1"/>
        </dgm:presLayoutVars>
      </dgm:prSet>
      <dgm:spPr/>
    </dgm:pt>
    <dgm:pt modelId="{E8F0041F-EDAE-4044-BB02-3D04895CF988}" type="pres">
      <dgm:prSet presAssocID="{38C6A87F-4F2A-4BC5-8589-3F84007813CD}" presName="spacer" presStyleCnt="0"/>
      <dgm:spPr/>
    </dgm:pt>
    <dgm:pt modelId="{462202C4-D8DC-4388-B202-EEF429B2F0DA}" type="pres">
      <dgm:prSet presAssocID="{D9F33A2C-4131-4E5F-B4EE-9B0D64794478}" presName="parentText" presStyleLbl="node1" presStyleIdx="2" presStyleCnt="4" custLinFactY="-11248" custLinFactNeighborX="0" custLinFactNeighborY="-100000">
        <dgm:presLayoutVars>
          <dgm:chMax val="0"/>
          <dgm:bulletEnabled val="1"/>
        </dgm:presLayoutVars>
      </dgm:prSet>
      <dgm:spPr/>
    </dgm:pt>
    <dgm:pt modelId="{0F13B2EB-3C33-4D9D-910D-515D5634C043}" type="pres">
      <dgm:prSet presAssocID="{4FC32604-925C-405C-8D55-55A7766C88F3}" presName="spacer" presStyleCnt="0"/>
      <dgm:spPr/>
    </dgm:pt>
    <dgm:pt modelId="{BB77A4AA-B9F1-469C-87E3-ED84A99609C3}" type="pres">
      <dgm:prSet presAssocID="{16185E8C-7E3C-4F8B-B569-38126026CD5F}" presName="parentText" presStyleLbl="node1" presStyleIdx="3" presStyleCnt="4" custLinFactY="-21962" custLinFactNeighborX="0" custLinFactNeighborY="-100000">
        <dgm:presLayoutVars>
          <dgm:chMax val="0"/>
          <dgm:bulletEnabled val="1"/>
        </dgm:presLayoutVars>
      </dgm:prSet>
      <dgm:spPr/>
    </dgm:pt>
  </dgm:ptLst>
  <dgm:cxnLst>
    <dgm:cxn modelId="{04EF8B1F-0F98-4FBD-B651-CF4353C2F55B}" type="presOf" srcId="{D9F33A2C-4131-4E5F-B4EE-9B0D64794478}" destId="{462202C4-D8DC-4388-B202-EEF429B2F0DA}" srcOrd="0" destOrd="0" presId="urn:microsoft.com/office/officeart/2005/8/layout/vList2"/>
    <dgm:cxn modelId="{730A7B71-9B59-47E7-BD63-05480FF17E89}" srcId="{420FE836-15B6-40BC-9F25-40BD8E0A5E39}" destId="{D9F33A2C-4131-4E5F-B4EE-9B0D64794478}" srcOrd="2" destOrd="0" parTransId="{36F4D6F8-BEFF-4020-9ECC-EE03944B7E64}" sibTransId="{4FC32604-925C-405C-8D55-55A7766C88F3}"/>
    <dgm:cxn modelId="{066FE556-6A9A-490A-8021-D7A46CB5566A}" type="presOf" srcId="{16185E8C-7E3C-4F8B-B569-38126026CD5F}" destId="{BB77A4AA-B9F1-469C-87E3-ED84A99609C3}" srcOrd="0" destOrd="0" presId="urn:microsoft.com/office/officeart/2005/8/layout/vList2"/>
    <dgm:cxn modelId="{71843D7F-A314-467C-9B3B-49F3CFCF5821}" type="presOf" srcId="{D40CBF22-A0D3-4E17-8E0E-DCC535274F41}" destId="{E21A6285-E883-4777-9A3C-8EC5EEAB8A1A}" srcOrd="0" destOrd="0" presId="urn:microsoft.com/office/officeart/2005/8/layout/vList2"/>
    <dgm:cxn modelId="{3B503D80-80B1-40E2-B976-86E41577AFA4}" srcId="{420FE836-15B6-40BC-9F25-40BD8E0A5E39}" destId="{6819D456-DB70-4462-A4D0-E01F8287C35C}" srcOrd="0" destOrd="0" parTransId="{CE13EFAF-1AD5-44BF-A9C3-2B220F65A704}" sibTransId="{F3E52BA5-DA72-4BE0-AF40-A1E55ABEF272}"/>
    <dgm:cxn modelId="{B35779B5-6D68-4B6A-B81C-40B3FE3A2382}" srcId="{420FE836-15B6-40BC-9F25-40BD8E0A5E39}" destId="{D40CBF22-A0D3-4E17-8E0E-DCC535274F41}" srcOrd="1" destOrd="0" parTransId="{B251F082-7960-4702-A101-3CB44C4BFFCB}" sibTransId="{38C6A87F-4F2A-4BC5-8589-3F84007813CD}"/>
    <dgm:cxn modelId="{413180D3-9143-49A1-B345-BB5F9E7680E2}" type="presOf" srcId="{420FE836-15B6-40BC-9F25-40BD8E0A5E39}" destId="{61E18645-9A1E-41BA-8952-7654E9D4A096}" srcOrd="0" destOrd="0" presId="urn:microsoft.com/office/officeart/2005/8/layout/vList2"/>
    <dgm:cxn modelId="{2EFFE4E3-91C7-438C-805B-1EB14E3E6415}" srcId="{420FE836-15B6-40BC-9F25-40BD8E0A5E39}" destId="{16185E8C-7E3C-4F8B-B569-38126026CD5F}" srcOrd="3" destOrd="0" parTransId="{5D7DCADB-091C-499B-8EF8-689A00FCF6FE}" sibTransId="{7F89D32B-2041-4D5E-B160-61E5414711C8}"/>
    <dgm:cxn modelId="{30C3DFFA-7723-4E44-A84E-CAEFDC62255E}" type="presOf" srcId="{6819D456-DB70-4462-A4D0-E01F8287C35C}" destId="{F8657375-F6AF-454D-8B1A-A71022EE2F15}" srcOrd="0" destOrd="0" presId="urn:microsoft.com/office/officeart/2005/8/layout/vList2"/>
    <dgm:cxn modelId="{6D7526C3-7F44-4094-B85B-9E48D0BD6F8C}" type="presParOf" srcId="{61E18645-9A1E-41BA-8952-7654E9D4A096}" destId="{F8657375-F6AF-454D-8B1A-A71022EE2F15}" srcOrd="0" destOrd="0" presId="urn:microsoft.com/office/officeart/2005/8/layout/vList2"/>
    <dgm:cxn modelId="{D9BFF90A-9DE6-4E3D-A2F9-1CB773CE45EF}" type="presParOf" srcId="{61E18645-9A1E-41BA-8952-7654E9D4A096}" destId="{2A581299-9EDE-4CC3-99DE-E79BADEB3DD9}" srcOrd="1" destOrd="0" presId="urn:microsoft.com/office/officeart/2005/8/layout/vList2"/>
    <dgm:cxn modelId="{2C6A6DA8-417A-44AD-A807-A4CF654C0D79}" type="presParOf" srcId="{61E18645-9A1E-41BA-8952-7654E9D4A096}" destId="{E21A6285-E883-4777-9A3C-8EC5EEAB8A1A}" srcOrd="2" destOrd="0" presId="urn:microsoft.com/office/officeart/2005/8/layout/vList2"/>
    <dgm:cxn modelId="{D6543A2F-2222-47AD-8179-8F381137484D}" type="presParOf" srcId="{61E18645-9A1E-41BA-8952-7654E9D4A096}" destId="{E8F0041F-EDAE-4044-BB02-3D04895CF988}" srcOrd="3" destOrd="0" presId="urn:microsoft.com/office/officeart/2005/8/layout/vList2"/>
    <dgm:cxn modelId="{3DF9AF46-19D6-4431-A218-DAC0FD276DD9}" type="presParOf" srcId="{61E18645-9A1E-41BA-8952-7654E9D4A096}" destId="{462202C4-D8DC-4388-B202-EEF429B2F0DA}" srcOrd="4" destOrd="0" presId="urn:microsoft.com/office/officeart/2005/8/layout/vList2"/>
    <dgm:cxn modelId="{F9EAEB53-FA90-4244-B0D3-7B4AFA1B0DF3}" type="presParOf" srcId="{61E18645-9A1E-41BA-8952-7654E9D4A096}" destId="{0F13B2EB-3C33-4D9D-910D-515D5634C043}" srcOrd="5" destOrd="0" presId="urn:microsoft.com/office/officeart/2005/8/layout/vList2"/>
    <dgm:cxn modelId="{C5CC63C5-51E4-4617-A5AB-50349A762186}" type="presParOf" srcId="{61E18645-9A1E-41BA-8952-7654E9D4A096}" destId="{BB77A4AA-B9F1-469C-87E3-ED84A99609C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657375-F6AF-454D-8B1A-A71022EE2F15}">
      <dsp:nvSpPr>
        <dsp:cNvPr id="0" name=""/>
        <dsp:cNvSpPr/>
      </dsp:nvSpPr>
      <dsp:spPr>
        <a:xfrm>
          <a:off x="0" y="21045"/>
          <a:ext cx="5029199" cy="65520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Review of Legal Foundations</a:t>
          </a:r>
        </a:p>
      </dsp:txBody>
      <dsp:txXfrm>
        <a:off x="31984" y="53029"/>
        <a:ext cx="4965231" cy="591232"/>
      </dsp:txXfrm>
    </dsp:sp>
    <dsp:sp modelId="{E21A6285-E883-4777-9A3C-8EC5EEAB8A1A}">
      <dsp:nvSpPr>
        <dsp:cNvPr id="0" name=""/>
        <dsp:cNvSpPr/>
      </dsp:nvSpPr>
      <dsp:spPr>
        <a:xfrm>
          <a:off x="0" y="676000"/>
          <a:ext cx="5029199" cy="655200"/>
        </a:xfrm>
        <a:prstGeom prst="roundRect">
          <a:avLst/>
        </a:prstGeom>
        <a:solidFill>
          <a:schemeClr val="accent1">
            <a:shade val="80000"/>
            <a:hueOff val="0"/>
            <a:satOff val="-27410"/>
            <a:lumOff val="137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Types of Listing Agreement</a:t>
          </a:r>
        </a:p>
      </dsp:txBody>
      <dsp:txXfrm>
        <a:off x="31984" y="707984"/>
        <a:ext cx="4965231" cy="591232"/>
      </dsp:txXfrm>
    </dsp:sp>
    <dsp:sp modelId="{462202C4-D8DC-4388-B202-EEF429B2F0DA}">
      <dsp:nvSpPr>
        <dsp:cNvPr id="0" name=""/>
        <dsp:cNvSpPr/>
      </dsp:nvSpPr>
      <dsp:spPr>
        <a:xfrm>
          <a:off x="0" y="1361802"/>
          <a:ext cx="5029199" cy="655200"/>
        </a:xfrm>
        <a:prstGeom prst="roundRect">
          <a:avLst/>
        </a:prstGeom>
        <a:solidFill>
          <a:schemeClr val="accent1">
            <a:shade val="80000"/>
            <a:hueOff val="0"/>
            <a:satOff val="-54820"/>
            <a:lumOff val="27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Fulfillment and Termination</a:t>
          </a:r>
        </a:p>
      </dsp:txBody>
      <dsp:txXfrm>
        <a:off x="31984" y="1393786"/>
        <a:ext cx="4965231" cy="591232"/>
      </dsp:txXfrm>
    </dsp:sp>
    <dsp:sp modelId="{BB77A4AA-B9F1-469C-87E3-ED84A99609C3}">
      <dsp:nvSpPr>
        <dsp:cNvPr id="0" name=""/>
        <dsp:cNvSpPr/>
      </dsp:nvSpPr>
      <dsp:spPr>
        <a:xfrm>
          <a:off x="0" y="2047604"/>
          <a:ext cx="5029199" cy="655200"/>
        </a:xfrm>
        <a:prstGeom prst="roundRect">
          <a:avLst/>
        </a:prstGeom>
        <a:solidFill>
          <a:schemeClr val="accent1">
            <a:shade val="80000"/>
            <a:hueOff val="0"/>
            <a:satOff val="-82230"/>
            <a:lumOff val="413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Agreement Clauses</a:t>
          </a:r>
        </a:p>
      </dsp:txBody>
      <dsp:txXfrm>
        <a:off x="31984" y="2079588"/>
        <a:ext cx="4965231" cy="5912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700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C23C084C-0B13-45B2-9A35-52F2113029EB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E2E816B-E8DA-4F74-9CA4-C1F5DA3A3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5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06355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41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05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46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7730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5045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941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3814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8637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8684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7301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736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930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3119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6281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611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41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67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0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3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1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334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7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313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9144001" cy="6858000"/>
          </a:xfrm>
          <a:prstGeom prst="rect">
            <a:avLst/>
          </a:prstGeom>
          <a:solidFill>
            <a:schemeClr val="accent2">
              <a:lumMod val="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199" y="560388"/>
            <a:ext cx="8229600" cy="63976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Unit 12: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LISTING AGREEMENTS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2057399" y="1943100"/>
          <a:ext cx="5029200" cy="2971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599" y="64008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© Performance Programs Company  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      #12  Listing Agreements              Slide 12-1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18391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457200"/>
            <a:ext cx="1981199" cy="15194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12: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700" dirty="0"/>
              <a:t>Listing</a:t>
            </a:r>
            <a:br>
              <a:rPr lang="en-US" sz="2700" dirty="0"/>
            </a:br>
            <a:r>
              <a:rPr lang="en-US" sz="2700" dirty="0"/>
              <a:t>Agreements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152400"/>
            <a:ext cx="6629400" cy="63246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Types of Listing Agreement</a:t>
            </a:r>
          </a:p>
          <a:p>
            <a:pPr marL="400050" lvl="1" indent="0">
              <a:buNone/>
            </a:pPr>
            <a:endParaRPr lang="en-US" sz="1050" dirty="0"/>
          </a:p>
          <a:p>
            <a:pPr marL="400050" lvl="1" indent="0">
              <a:buNone/>
            </a:pPr>
            <a:r>
              <a:rPr lang="en-US" sz="2400" b="1" dirty="0"/>
              <a:t>Net listing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All sale proceeds above a seller's minimum price go to the broker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Discouraged practice; illegal in some states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Example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Seller wants to net $200,000 after sale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Broker lists, sells for $400,000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Net proceeds after costs, mortgage = $250,000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Broker pays seller $200,000, pockets $50,000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Review of Legal Foundations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Types of Listing Agreement</a:t>
            </a:r>
          </a:p>
          <a:p>
            <a:endParaRPr lang="en-US" b="1" dirty="0"/>
          </a:p>
          <a:p>
            <a:r>
              <a:rPr lang="en-US" b="1" dirty="0"/>
              <a:t>Fulfillment and Termination</a:t>
            </a:r>
          </a:p>
          <a:p>
            <a:endParaRPr lang="en-US" b="1" dirty="0"/>
          </a:p>
          <a:p>
            <a:r>
              <a:rPr lang="en-US" b="1" dirty="0"/>
              <a:t>Agreement Clauses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#12  Listing Agreements   Slide 12-10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30707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457200"/>
            <a:ext cx="1981199" cy="15194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12: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700" dirty="0"/>
              <a:t>Listing</a:t>
            </a:r>
            <a:br>
              <a:rPr lang="en-US" sz="2700" dirty="0"/>
            </a:br>
            <a:r>
              <a:rPr lang="en-US" sz="2700" dirty="0"/>
              <a:t>Agreements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86360"/>
            <a:ext cx="6629400" cy="63906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Types of Listing Agreement</a:t>
            </a:r>
          </a:p>
          <a:p>
            <a:pPr marL="400050" lvl="1" indent="0">
              <a:buNone/>
            </a:pPr>
            <a:endParaRPr lang="en-US" sz="1050" dirty="0"/>
          </a:p>
          <a:p>
            <a:pPr marL="400050" lvl="1" indent="0">
              <a:buNone/>
            </a:pPr>
            <a:r>
              <a:rPr lang="en-US" sz="2400" b="1" dirty="0"/>
              <a:t>Buyer and tenant representation agreements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Open or exclusive listings with buyers or tenants to represent their interests, procure desired properties</a:t>
            </a:r>
            <a:endParaRPr lang="en-US" sz="700" dirty="0"/>
          </a:p>
          <a:p>
            <a:pPr marL="400050" lvl="1" indent="0">
              <a:buNone/>
            </a:pPr>
            <a:endParaRPr lang="en-US" sz="700" b="1" dirty="0"/>
          </a:p>
          <a:p>
            <a:pPr marL="400050" lvl="1" indent="0">
              <a:buNone/>
            </a:pPr>
            <a:r>
              <a:rPr lang="en-US" sz="2400" b="1" dirty="0"/>
              <a:t>Multiple listing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Listing placed in MLS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Owners consent to rules and provisions of MLS</a:t>
            </a:r>
            <a:endParaRPr lang="en-US" sz="200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00" dirty="0"/>
          </a:p>
          <a:p>
            <a:pPr marL="400050" lvl="1" indent="0">
              <a:buNone/>
            </a:pPr>
            <a:r>
              <a:rPr lang="en-US" sz="2400" b="1" dirty="0"/>
              <a:t>Limited Services Agreement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Listing where rendered services are itemized in agreement; listing must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be in writing; disclose limited nature; list what is included and what will be excluded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Review of Legal Foundations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Types of Listing Agreement</a:t>
            </a:r>
          </a:p>
          <a:p>
            <a:endParaRPr lang="en-US" b="1" dirty="0"/>
          </a:p>
          <a:p>
            <a:r>
              <a:rPr lang="en-US" b="1" dirty="0"/>
              <a:t>Fulfillment and Termination</a:t>
            </a:r>
          </a:p>
          <a:p>
            <a:endParaRPr lang="en-US" b="1" dirty="0"/>
          </a:p>
          <a:p>
            <a:r>
              <a:rPr lang="en-US" b="1" dirty="0"/>
              <a:t>Agreement Clauses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#12  Listing Agreements      Slide 12-11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20848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457200"/>
            <a:ext cx="1981199" cy="15194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12: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700" dirty="0"/>
              <a:t>Listing</a:t>
            </a:r>
            <a:br>
              <a:rPr lang="en-US" sz="2700" dirty="0"/>
            </a:br>
            <a:r>
              <a:rPr lang="en-US" sz="2700" dirty="0"/>
              <a:t>Agreements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152400"/>
            <a:ext cx="6629400" cy="63246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Types of Listing Agreement</a:t>
            </a:r>
          </a:p>
          <a:p>
            <a:pPr marL="400050" lvl="1" indent="0">
              <a:buNone/>
            </a:pPr>
            <a:endParaRPr lang="en-US" sz="105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Review of Legal Foundations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Types of Listing Agreement</a:t>
            </a:r>
          </a:p>
          <a:p>
            <a:endParaRPr lang="en-US" b="1" dirty="0"/>
          </a:p>
          <a:p>
            <a:r>
              <a:rPr lang="en-US" b="1" dirty="0"/>
              <a:t>Fulfillment and Termination</a:t>
            </a:r>
          </a:p>
          <a:p>
            <a:endParaRPr lang="en-US" b="1" dirty="0"/>
          </a:p>
          <a:p>
            <a:r>
              <a:rPr lang="en-US" b="1" dirty="0"/>
              <a:t>Agreement Clauses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#12  Listing Agreements   Slide 12-12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64 types of listin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3" b="17509"/>
          <a:stretch/>
        </p:blipFill>
        <p:spPr bwMode="auto">
          <a:xfrm>
            <a:off x="3124200" y="1295400"/>
            <a:ext cx="5486400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2370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457200"/>
            <a:ext cx="1981199" cy="15194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12: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700" dirty="0"/>
              <a:t>Listing</a:t>
            </a:r>
            <a:br>
              <a:rPr lang="en-US" sz="2700" dirty="0"/>
            </a:br>
            <a:r>
              <a:rPr lang="en-US" sz="2700" dirty="0"/>
              <a:t>Agreements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152400"/>
            <a:ext cx="6629400" cy="6324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Fulfillment and Termination</a:t>
            </a:r>
          </a:p>
          <a:p>
            <a:pPr marL="400050" lvl="1" indent="0">
              <a:buNone/>
            </a:pPr>
            <a:endParaRPr lang="en-US" sz="1050" dirty="0"/>
          </a:p>
          <a:p>
            <a:pPr marL="400050" lvl="1" indent="0">
              <a:buNone/>
            </a:pPr>
            <a:r>
              <a:rPr lang="en-US" sz="2400" b="1" dirty="0"/>
              <a:t>Agent's performance</a:t>
            </a:r>
          </a:p>
          <a:p>
            <a:pPr marL="400050" lvl="1" indent="0">
              <a:buNone/>
            </a:pPr>
            <a:endParaRPr lang="en-US" sz="1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Based on results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Find ready willing and able customer, or effect a sale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May perform only authorized tasks to achieve result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Must verify owner and property data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May delegate duties to salespeople and other brokers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Review of Legal Foundations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Listing Agreement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Fulfillment and Termination</a:t>
            </a:r>
          </a:p>
          <a:p>
            <a:endParaRPr lang="en-US" b="1" dirty="0"/>
          </a:p>
          <a:p>
            <a:r>
              <a:rPr lang="en-US" b="1" dirty="0"/>
              <a:t>Agreement Clauses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#12  Listing Agreements   Slide 12-13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35590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457200"/>
            <a:ext cx="1981199" cy="15194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12: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700" dirty="0"/>
              <a:t>Listing</a:t>
            </a:r>
            <a:br>
              <a:rPr lang="en-US" sz="2700" dirty="0"/>
            </a:br>
            <a:r>
              <a:rPr lang="en-US" sz="2700" dirty="0"/>
              <a:t>Agreements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152400"/>
            <a:ext cx="6629400" cy="63246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Fulfillment and Termination</a:t>
            </a:r>
          </a:p>
          <a:p>
            <a:pPr marL="400050" lvl="1" indent="0">
              <a:buNone/>
            </a:pPr>
            <a:endParaRPr lang="en-US" sz="1050" dirty="0"/>
          </a:p>
          <a:p>
            <a:pPr marL="400050" lvl="1" indent="0">
              <a:buNone/>
            </a:pPr>
            <a:r>
              <a:rPr lang="en-US" sz="2400" b="1" dirty="0"/>
              <a:t>Agent’s compensation</a:t>
            </a:r>
          </a:p>
          <a:p>
            <a:pPr marL="400050" lvl="1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Negotiated</a:t>
            </a:r>
            <a:r>
              <a:rPr lang="en-US" sz="2400" dirty="0"/>
              <a:t> amount / percent or fee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Procuring cause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If who gets paid becomes disputed, the agent who was procuring cause gets the commission</a:t>
            </a:r>
            <a:br>
              <a:rPr lang="en-US" dirty="0"/>
            </a:br>
            <a:endParaRPr lang="en-US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Procuring cause </a:t>
            </a:r>
            <a:r>
              <a:rPr lang="en-US" sz="2400" b="1" dirty="0"/>
              <a:t>criteria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First to find the customer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Agent who induced customer to buy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Review of Legal Foundations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Listing Agreement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Fulfillment and Termination</a:t>
            </a:r>
          </a:p>
          <a:p>
            <a:endParaRPr lang="en-US" b="1" dirty="0"/>
          </a:p>
          <a:p>
            <a:r>
              <a:rPr lang="en-US" b="1" dirty="0"/>
              <a:t>Agreement Clauses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#12  Listing Agreements   Slide 12-14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02073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457200"/>
            <a:ext cx="1981199" cy="15194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12: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700" dirty="0"/>
              <a:t>Listing</a:t>
            </a:r>
            <a:br>
              <a:rPr lang="en-US" sz="2700" dirty="0"/>
            </a:br>
            <a:r>
              <a:rPr lang="en-US" sz="2700" dirty="0"/>
              <a:t>Agreements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152400"/>
            <a:ext cx="6629400" cy="63246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Fulfillment and Termination</a:t>
            </a:r>
          </a:p>
          <a:p>
            <a:pPr marL="400050" lvl="1" indent="0">
              <a:buNone/>
            </a:pPr>
            <a:endParaRPr lang="en-US" sz="1050" dirty="0"/>
          </a:p>
          <a:p>
            <a:pPr marL="400050" lvl="1" indent="0">
              <a:buNone/>
            </a:pPr>
            <a:r>
              <a:rPr lang="en-US" sz="2400" b="1" dirty="0"/>
              <a:t>Causes for listing termination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Performance</a:t>
            </a:r>
            <a:r>
              <a:rPr lang="en-US" sz="2400" dirty="0"/>
              <a:t> – listing is fulfilled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Infeasibility</a:t>
            </a:r>
            <a:r>
              <a:rPr lang="en-US" sz="2400" dirty="0"/>
              <a:t> – impossible to perform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Mutual agreement </a:t>
            </a:r>
            <a:r>
              <a:rPr lang="en-US" sz="2400" dirty="0"/>
              <a:t>– voluntary cancel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Revocation</a:t>
            </a:r>
            <a:r>
              <a:rPr lang="en-US" sz="2400" dirty="0"/>
              <a:t> – one party cancels, whether right or wrong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Abandonment</a:t>
            </a:r>
            <a:r>
              <a:rPr lang="en-US" sz="2400" dirty="0"/>
              <a:t> – agent drops the listing</a:t>
            </a:r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Review of Legal Foundations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Listing Agreement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Fulfillment and Termination</a:t>
            </a:r>
          </a:p>
          <a:p>
            <a:endParaRPr lang="en-US" b="1" dirty="0"/>
          </a:p>
          <a:p>
            <a:r>
              <a:rPr lang="en-US" b="1" dirty="0"/>
              <a:t>Agreement Clauses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#12  Listing Agreements   Slide 12-15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24199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457200"/>
            <a:ext cx="1981199" cy="15194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12: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700" dirty="0"/>
              <a:t>Listing</a:t>
            </a:r>
            <a:br>
              <a:rPr lang="en-US" sz="2700" dirty="0"/>
            </a:br>
            <a:r>
              <a:rPr lang="en-US" sz="2700" dirty="0"/>
              <a:t>Agreements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152400"/>
            <a:ext cx="6629400" cy="6324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Fulfillment and Termination</a:t>
            </a:r>
          </a:p>
          <a:p>
            <a:pPr marL="400050" lvl="1" indent="0">
              <a:buNone/>
            </a:pPr>
            <a:endParaRPr lang="en-US" sz="1050" dirty="0"/>
          </a:p>
          <a:p>
            <a:pPr marL="400050" lvl="1" indent="0">
              <a:buNone/>
            </a:pPr>
            <a:r>
              <a:rPr lang="en-US" sz="2400" b="1" dirty="0"/>
              <a:t>Causes for listing termination (cont.)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Breach</a:t>
            </a:r>
            <a:r>
              <a:rPr lang="en-US" sz="2400" dirty="0"/>
              <a:t> – one or both parties default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Expiration</a:t>
            </a:r>
            <a:r>
              <a:rPr lang="en-US" sz="2400" dirty="0"/>
              <a:t> -  listing terminates on  given date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Invalidity</a:t>
            </a:r>
            <a:r>
              <a:rPr lang="en-US" sz="2400" dirty="0"/>
              <a:t> – failed contract validity criteria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Incapacitation or death </a:t>
            </a:r>
            <a:r>
              <a:rPr lang="en-US" sz="2400" dirty="0"/>
              <a:t>– due to listings being personal service contracts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Involuntary transfer </a:t>
            </a:r>
            <a:r>
              <a:rPr lang="en-US" sz="2400" dirty="0"/>
              <a:t>– condemnation, bankruptcy,  foreclosure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Destruction</a:t>
            </a:r>
            <a:r>
              <a:rPr lang="en-US" sz="2400" dirty="0"/>
              <a:t> of property</a:t>
            </a:r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Review of Legal Foundations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Listing Agreement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Fulfillment and Termination</a:t>
            </a:r>
          </a:p>
          <a:p>
            <a:endParaRPr lang="en-US" b="1" dirty="0"/>
          </a:p>
          <a:p>
            <a:r>
              <a:rPr lang="en-US" b="1" dirty="0"/>
              <a:t>Agreement Clauses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#12  Listing Agreements   Slide 12-16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23378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457200"/>
            <a:ext cx="1981199" cy="15194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12: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700" dirty="0"/>
              <a:t>Listing</a:t>
            </a:r>
            <a:br>
              <a:rPr lang="en-US" sz="2700" dirty="0"/>
            </a:br>
            <a:r>
              <a:rPr lang="en-US" sz="2700" dirty="0"/>
              <a:t>Agreements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152400"/>
            <a:ext cx="6629400" cy="6324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Fulfillment and Termination</a:t>
            </a:r>
          </a:p>
          <a:p>
            <a:pPr marL="400050" lvl="1" indent="0">
              <a:buNone/>
            </a:pPr>
            <a:endParaRPr lang="en-US" sz="1050" dirty="0"/>
          </a:p>
          <a:p>
            <a:pPr marL="400050" lvl="1" indent="0">
              <a:buNone/>
            </a:pPr>
            <a:r>
              <a:rPr lang="en-US" sz="2400" b="1" dirty="0"/>
              <a:t>Revoking a listing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Clients always have power to revoke during period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may incur liability for commission or damages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must pay commission if buyer was procured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If no buyer procured, client may have to re-pay broker’s expenses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If broker revokes listing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Client may sue for damages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Review of Legal Foundations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Listing Agreement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Fulfillment and Termination</a:t>
            </a:r>
          </a:p>
          <a:p>
            <a:endParaRPr lang="en-US" b="1" dirty="0"/>
          </a:p>
          <a:p>
            <a:r>
              <a:rPr lang="en-US" b="1" dirty="0"/>
              <a:t>Agreement Clauses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#12  Listing Agreements   Slide 12-17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11930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457200"/>
            <a:ext cx="1981199" cy="15194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12: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700" dirty="0"/>
              <a:t>Listing</a:t>
            </a:r>
            <a:br>
              <a:rPr lang="en-US" sz="2700" dirty="0"/>
            </a:br>
            <a:r>
              <a:rPr lang="en-US" sz="2700" dirty="0"/>
              <a:t>Agreements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152400"/>
            <a:ext cx="6629400" cy="6324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Agreement Clauses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Exclusives (minimal requirements)</a:t>
            </a:r>
          </a:p>
          <a:p>
            <a:pPr marL="400050" lvl="1" indent="0">
              <a:buNone/>
            </a:pPr>
            <a:endParaRPr lang="en-US" sz="1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Broker's and owners' names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Address or legal description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Listing price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Time period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Commission terms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Authority granted</a:t>
            </a:r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Review of Legal Foundations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Listing Agreement</a:t>
            </a:r>
          </a:p>
          <a:p>
            <a:endParaRPr lang="en-US" b="1" dirty="0"/>
          </a:p>
          <a:p>
            <a:r>
              <a:rPr lang="en-US" b="1" dirty="0"/>
              <a:t>Fulfillment and Termination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Agreement Clauses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#12  Listing Agreements   Slide 12-18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07692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457200"/>
            <a:ext cx="1981199" cy="15194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12: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700" dirty="0"/>
              <a:t>Listing</a:t>
            </a:r>
            <a:br>
              <a:rPr lang="en-US" sz="2700" dirty="0"/>
            </a:br>
            <a:r>
              <a:rPr lang="en-US" sz="2700" dirty="0"/>
              <a:t>Agreements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152400"/>
            <a:ext cx="6629400" cy="6324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Agreement Clauses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Common clauses - exclusive listings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Parties and authorization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all owners must sign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What type of listing it is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Real property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Address / legal description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What fixtures, personal property is included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Price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Price, purchase terms, financing permitted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What closing costs seller will pay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Review of Legal Foundations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Listing Agreement</a:t>
            </a:r>
          </a:p>
          <a:p>
            <a:endParaRPr lang="en-US" b="1" dirty="0"/>
          </a:p>
          <a:p>
            <a:r>
              <a:rPr lang="en-US" b="1" dirty="0"/>
              <a:t>Fulfillment and Termination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Agreement Clauses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#12  Listing Agreements  Slide 12-19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4798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457200"/>
            <a:ext cx="1981199" cy="15194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12: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700" dirty="0"/>
              <a:t>Listing</a:t>
            </a:r>
            <a:br>
              <a:rPr lang="en-US" sz="2700" dirty="0"/>
            </a:br>
            <a:r>
              <a:rPr lang="en-US" sz="2700" dirty="0"/>
              <a:t>Agreements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Review of Legal Foundations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Listings – key characteristics</a:t>
            </a:r>
          </a:p>
          <a:p>
            <a:pPr marL="400050" lvl="1" indent="0">
              <a:buNone/>
            </a:pPr>
            <a:endParaRPr lang="en-US" sz="20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Broker's </a:t>
            </a:r>
            <a:r>
              <a:rPr lang="en-US" sz="2400" b="1" dirty="0"/>
              <a:t>enforceable contract </a:t>
            </a:r>
            <a:r>
              <a:rPr lang="en-US" sz="2400" dirty="0"/>
              <a:t>of employment</a:t>
            </a:r>
            <a:br>
              <a:rPr lang="en-US" sz="2400" dirty="0"/>
            </a:br>
            <a:r>
              <a:rPr lang="en-US" sz="2400" dirty="0"/>
              <a:t>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Establishes </a:t>
            </a:r>
            <a:r>
              <a:rPr lang="en-US" sz="2400" b="1" dirty="0"/>
              <a:t>special agency </a:t>
            </a:r>
            <a:r>
              <a:rPr lang="en-US" sz="2400" dirty="0"/>
              <a:t>relationship 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Defines </a:t>
            </a:r>
            <a:r>
              <a:rPr lang="en-US" sz="2400" b="1" dirty="0"/>
              <a:t>roles</a:t>
            </a:r>
            <a:r>
              <a:rPr lang="en-US" sz="2400" dirty="0"/>
              <a:t> of parties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Creates </a:t>
            </a:r>
            <a:r>
              <a:rPr lang="en-US" sz="2400" b="1" dirty="0"/>
              <a:t>fiduciary duties </a:t>
            </a:r>
            <a:r>
              <a:rPr lang="en-US" sz="2400" dirty="0"/>
              <a:t>for the agent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Describes agent’s </a:t>
            </a:r>
            <a:r>
              <a:rPr lang="en-US" sz="2400" b="1" dirty="0"/>
              <a:t>scope of authority</a:t>
            </a: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Review of Legal Foundations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Listing Agreement</a:t>
            </a:r>
          </a:p>
          <a:p>
            <a:endParaRPr lang="en-US" b="1" dirty="0"/>
          </a:p>
          <a:p>
            <a:r>
              <a:rPr lang="en-US" b="1" dirty="0"/>
              <a:t>Fulfillment and Termination</a:t>
            </a:r>
          </a:p>
          <a:p>
            <a:endParaRPr lang="en-US" b="1" dirty="0"/>
          </a:p>
          <a:p>
            <a:r>
              <a:rPr lang="en-US" b="1" dirty="0"/>
              <a:t>Agreement Clauses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#12  Listing Agreements  Slide 12-2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40703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457200"/>
            <a:ext cx="1981199" cy="15194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12: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700" dirty="0"/>
              <a:t>Listing</a:t>
            </a:r>
            <a:br>
              <a:rPr lang="en-US" sz="2700" dirty="0"/>
            </a:br>
            <a:r>
              <a:rPr lang="en-US" sz="2700" dirty="0"/>
              <a:t>Agreements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152400"/>
            <a:ext cx="6629400" cy="6324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Agreement Clauses</a:t>
            </a:r>
          </a:p>
          <a:p>
            <a:pPr marL="0" indent="0">
              <a:buNone/>
            </a:pPr>
            <a:endParaRPr lang="en-US" sz="1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Common clauses - exclusive listings (cont.)</a:t>
            </a:r>
          </a:p>
          <a:p>
            <a:pPr marL="400050" lvl="1" indent="0">
              <a:buNone/>
            </a:pPr>
            <a:endParaRPr lang="en-US" sz="1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Listing term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Must have beginning and ending dates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No automatic renewals allowed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Agent’s duties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Marketing activities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What agent may not do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Compensation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Fee or percent amount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Conditions for earning compensation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Agent’s remedies if seller defaults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endParaRPr lang="en-US" sz="2000" dirty="0"/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Review of Legal Foundations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Listing Agreement</a:t>
            </a:r>
          </a:p>
          <a:p>
            <a:endParaRPr lang="en-US" b="1" dirty="0"/>
          </a:p>
          <a:p>
            <a:r>
              <a:rPr lang="en-US" b="1" dirty="0"/>
              <a:t>Fulfillment and Termination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Agreement Clauses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#12  Listing Agreements   Slide 12-20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46344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457200"/>
            <a:ext cx="1981199" cy="15194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12: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700" dirty="0"/>
              <a:t>Listing</a:t>
            </a:r>
            <a:br>
              <a:rPr lang="en-US" sz="2700" dirty="0"/>
            </a:br>
            <a:r>
              <a:rPr lang="en-US" sz="2700" dirty="0"/>
              <a:t>Agreements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152400"/>
            <a:ext cx="6629400" cy="6324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Agreement Clauses</a:t>
            </a:r>
          </a:p>
          <a:p>
            <a:pPr marL="0" indent="0">
              <a:buNone/>
            </a:pPr>
            <a:endParaRPr lang="en-US" sz="1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Common clauses - exclusive listings (cont.)</a:t>
            </a:r>
          </a:p>
          <a:p>
            <a:pPr marL="800100" lvl="2" indent="0">
              <a:buNone/>
            </a:pPr>
            <a:endParaRPr lang="en-US" sz="20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Protection period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Seller is liable for a period beyond expiration if property sells to a procured customer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Multiple listing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Seller must consent to participate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Cooperation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Must get approval to work &amp; pay subagents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Non-discrimination</a:t>
            </a:r>
            <a:r>
              <a:rPr lang="en-US" sz="2400" dirty="0"/>
              <a:t>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Must comply with state and federal laws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Review of Legal Foundations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Listing Agreement</a:t>
            </a:r>
          </a:p>
          <a:p>
            <a:endParaRPr lang="en-US" b="1" dirty="0"/>
          </a:p>
          <a:p>
            <a:r>
              <a:rPr lang="en-US" b="1" dirty="0"/>
              <a:t>Fulfillment and Termination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Agreement Clauses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#12  Listing Agreements   Slide 12-21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55659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457200"/>
            <a:ext cx="1981199" cy="15194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12: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700" dirty="0"/>
              <a:t>Listing</a:t>
            </a:r>
            <a:br>
              <a:rPr lang="en-US" sz="2700" dirty="0"/>
            </a:br>
            <a:r>
              <a:rPr lang="en-US" sz="2700" dirty="0"/>
              <a:t>Agreements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152400"/>
            <a:ext cx="6629400" cy="6324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Agreement Clauses</a:t>
            </a:r>
          </a:p>
          <a:p>
            <a:pPr marL="0" indent="0">
              <a:buNone/>
            </a:pPr>
            <a:endParaRPr lang="en-US" sz="8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Common clauses - exclusive listings (cont.)</a:t>
            </a:r>
          </a:p>
          <a:p>
            <a:pPr marL="400050" lvl="1" indent="0">
              <a:buNone/>
            </a:pPr>
            <a:endParaRPr lang="en-US" sz="10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Dual agency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Obtains sellers consent or refusal to engage in dual agency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Seller’s representations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Owner will deliver marketable title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Will not lease during listing period w/o approval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Will provide information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Will refer prospects to broker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Has reviewed sale contract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Will make property presentable for showings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Review of Legal Foundations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Listing Agreement</a:t>
            </a:r>
          </a:p>
          <a:p>
            <a:endParaRPr lang="en-US" b="1" dirty="0"/>
          </a:p>
          <a:p>
            <a:r>
              <a:rPr lang="en-US" b="1" dirty="0"/>
              <a:t>Fulfillment and Termination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Agreement Clauses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#12  Listing Agreements    Slide 12-22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00136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457200"/>
            <a:ext cx="1981199" cy="15194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12: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700" dirty="0"/>
              <a:t>Listing</a:t>
            </a:r>
            <a:br>
              <a:rPr lang="en-US" sz="2700" dirty="0"/>
            </a:br>
            <a:r>
              <a:rPr lang="en-US" sz="2700" dirty="0"/>
              <a:t>Agreements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152400"/>
            <a:ext cx="6629400" cy="6324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Agreement Clauses</a:t>
            </a:r>
          </a:p>
          <a:p>
            <a:pPr marL="0" indent="0">
              <a:buNone/>
            </a:pPr>
            <a:endParaRPr lang="en-US" sz="9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Common clauses - exclusive listings (cont.)</a:t>
            </a:r>
          </a:p>
          <a:p>
            <a:pPr marL="400050" lvl="1" indent="0">
              <a:buNone/>
            </a:pPr>
            <a:endParaRPr lang="en-US" sz="1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Seller’s property condition disclosure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Will provide, comply with disclosures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Seller’s title, deed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Will provide clear title, title insurance, what type of deed to be used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Flood, hazard insurance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Disclose whether required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Signatures </a:t>
            </a:r>
            <a:r>
              <a:rPr lang="en-US" sz="2400" dirty="0"/>
              <a:t>– all owners &amp; broker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Review of Legal Foundations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Listing Agreement</a:t>
            </a:r>
          </a:p>
          <a:p>
            <a:endParaRPr lang="en-US" b="1" dirty="0"/>
          </a:p>
          <a:p>
            <a:r>
              <a:rPr lang="en-US" b="1" dirty="0"/>
              <a:t>Fulfillment and Termination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Agreement Clauses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#12  Listing Agreements   Slide 12-23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32297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457200"/>
            <a:ext cx="1981199" cy="15194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12: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700" dirty="0"/>
              <a:t>Listing</a:t>
            </a:r>
            <a:br>
              <a:rPr lang="en-US" sz="2700" dirty="0"/>
            </a:br>
            <a:r>
              <a:rPr lang="en-US" sz="2700" dirty="0"/>
              <a:t>Agreements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152400"/>
            <a:ext cx="6629400" cy="6324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Agreement Clauses</a:t>
            </a:r>
          </a:p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Common clauses - exclusive buyer agency</a:t>
            </a:r>
          </a:p>
          <a:p>
            <a:pPr marL="400050" lvl="1" indent="0">
              <a:buNone/>
            </a:pPr>
            <a:r>
              <a:rPr lang="en-US" sz="2400" b="1" dirty="0"/>
              <a:t>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Differences from seller’s exclusive</a:t>
            </a:r>
            <a:br>
              <a:rPr lang="en-US" sz="2400" dirty="0"/>
            </a:br>
            <a:endParaRPr lang="en-US" sz="24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Buyer is the principal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Agent’s objectives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How agent is paid</a:t>
            </a:r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Review of Legal Foundations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Listing Agreement</a:t>
            </a:r>
          </a:p>
          <a:p>
            <a:endParaRPr lang="en-US" b="1" dirty="0"/>
          </a:p>
          <a:p>
            <a:r>
              <a:rPr lang="en-US" b="1" dirty="0"/>
              <a:t>Fulfillment and Termination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Agreement Clauses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#12  Listing Agreements   Slide 12-24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97761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457200"/>
            <a:ext cx="1981199" cy="15194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12: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700" dirty="0"/>
              <a:t>Listing</a:t>
            </a:r>
            <a:br>
              <a:rPr lang="en-US" sz="2700" dirty="0"/>
            </a:br>
            <a:r>
              <a:rPr lang="en-US" sz="2700" dirty="0"/>
              <a:t>Agreements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152400"/>
            <a:ext cx="6629400" cy="6324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Agreement Clauses</a:t>
            </a:r>
          </a:p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Common clauses – transaction brokerage</a:t>
            </a:r>
          </a:p>
          <a:p>
            <a:pPr marL="400050" lvl="1" indent="0">
              <a:buNone/>
            </a:pPr>
            <a:r>
              <a:rPr lang="en-US" sz="2400" b="1" dirty="0"/>
              <a:t>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Differences from seller’s / buyer’s exclusive</a:t>
            </a:r>
            <a:br>
              <a:rPr lang="en-US" sz="2400" dirty="0"/>
            </a:br>
            <a:endParaRPr lang="en-US" sz="24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Non-agency declaration; no fiduciary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Agent’s duties – to assist, facilitate as opposed to ‘represent’</a:t>
            </a:r>
            <a:br>
              <a:rPr lang="en-US" dirty="0"/>
            </a:br>
            <a:endParaRPr lang="en-US" dirty="0"/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Review of Legal Foundations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Listing Agreement</a:t>
            </a:r>
          </a:p>
          <a:p>
            <a:endParaRPr lang="en-US" b="1" dirty="0"/>
          </a:p>
          <a:p>
            <a:r>
              <a:rPr lang="en-US" b="1" dirty="0"/>
              <a:t>Fulfillment and Termination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Agreement Clauses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#12  Listing Agreements   Slide 12-25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7947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457200"/>
            <a:ext cx="1981199" cy="15194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12: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700" dirty="0"/>
              <a:t>Listing</a:t>
            </a:r>
            <a:br>
              <a:rPr lang="en-US" sz="2700" dirty="0"/>
            </a:br>
            <a:r>
              <a:rPr lang="en-US" sz="2700" dirty="0"/>
              <a:t>Agreements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Review of Legal Foundations</a:t>
            </a:r>
          </a:p>
          <a:p>
            <a:pPr marL="400050" lvl="1" indent="0">
              <a:buNone/>
            </a:pPr>
            <a:endParaRPr lang="en-US" sz="1050" dirty="0"/>
          </a:p>
          <a:p>
            <a:pPr marL="400050" lvl="1" indent="0">
              <a:buNone/>
            </a:pPr>
            <a:r>
              <a:rPr lang="en-US" sz="2400" b="1" dirty="0"/>
              <a:t>Agency law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Parties</a:t>
            </a:r>
            <a:r>
              <a:rPr lang="en-US" sz="2400" dirty="0"/>
              <a:t>: listing broker and client 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Fiduciary duties</a:t>
            </a:r>
            <a:r>
              <a:rPr lang="en-US" sz="2400" dirty="0"/>
              <a:t>: loyalty; obedience; disclosure; care; diligence; accounting</a:t>
            </a:r>
            <a:br>
              <a:rPr lang="en-US" sz="2400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Review of Legal Foundations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Listing Agreement</a:t>
            </a:r>
          </a:p>
          <a:p>
            <a:endParaRPr lang="en-US" b="1" dirty="0"/>
          </a:p>
          <a:p>
            <a:r>
              <a:rPr lang="en-US" b="1" dirty="0"/>
              <a:t>Fulfillment and Termination</a:t>
            </a:r>
          </a:p>
          <a:p>
            <a:endParaRPr lang="en-US" b="1" dirty="0"/>
          </a:p>
          <a:p>
            <a:r>
              <a:rPr lang="en-US" b="1" dirty="0"/>
              <a:t>Agreement Clauses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#12  Listing Agreements  Slide 12-3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 descr="Image result for listing agreem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087" y="3886200"/>
            <a:ext cx="3095625" cy="206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053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457200"/>
            <a:ext cx="1981199" cy="15194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12: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700" dirty="0"/>
              <a:t>Listing</a:t>
            </a:r>
            <a:br>
              <a:rPr lang="en-US" sz="2700" dirty="0"/>
            </a:br>
            <a:r>
              <a:rPr lang="en-US" sz="2700" dirty="0"/>
              <a:t>Agreements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Review of Legal Foundations</a:t>
            </a:r>
          </a:p>
          <a:p>
            <a:pPr marL="400050" lvl="1" indent="0">
              <a:buNone/>
            </a:pPr>
            <a:endParaRPr lang="en-US" sz="1050" dirty="0"/>
          </a:p>
          <a:p>
            <a:pPr marL="400050" lvl="1" indent="0">
              <a:buNone/>
            </a:pPr>
            <a:r>
              <a:rPr lang="en-US" sz="2400" b="1" dirty="0"/>
              <a:t>Agency law (cont.)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Scope of authority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special or limited agency</a:t>
            </a:r>
            <a:r>
              <a:rPr lang="en-US" dirty="0"/>
              <a:t>, not general agency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broker may not contract for client unless authorized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client liable only for broker's acts within scope of authority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Review of Legal Foundations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Listing Agreement</a:t>
            </a:r>
          </a:p>
          <a:p>
            <a:endParaRPr lang="en-US" b="1" dirty="0"/>
          </a:p>
          <a:p>
            <a:r>
              <a:rPr lang="en-US" b="1" dirty="0"/>
              <a:t>Fulfillment and Termination</a:t>
            </a:r>
          </a:p>
          <a:p>
            <a:endParaRPr lang="en-US" b="1" dirty="0"/>
          </a:p>
          <a:p>
            <a:r>
              <a:rPr lang="en-US" b="1" dirty="0"/>
              <a:t>Agreement Clauses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#12  Listing Agreements  Slide 12-4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7179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457200"/>
            <a:ext cx="1981199" cy="15194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12: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700" dirty="0"/>
              <a:t>Listing</a:t>
            </a:r>
            <a:br>
              <a:rPr lang="en-US" sz="2700" dirty="0"/>
            </a:br>
            <a:r>
              <a:rPr lang="en-US" sz="2700" dirty="0"/>
              <a:t>Agreements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152400"/>
            <a:ext cx="6629400" cy="6324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Review of Legal Foundations</a:t>
            </a:r>
          </a:p>
          <a:p>
            <a:pPr marL="400050" lvl="1" indent="0">
              <a:buNone/>
            </a:pPr>
            <a:endParaRPr lang="en-US" sz="1050" dirty="0"/>
          </a:p>
          <a:p>
            <a:pPr marL="400050" lvl="1" indent="0">
              <a:buNone/>
            </a:pPr>
            <a:r>
              <a:rPr lang="en-US" sz="2400" b="1" dirty="0"/>
              <a:t>Contract law and listings</a:t>
            </a: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Validity</a:t>
            </a:r>
            <a:r>
              <a:rPr lang="en-US" sz="2400" dirty="0"/>
              <a:t> - listing must be valid contract to be enforceable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Termination</a:t>
            </a:r>
            <a:r>
              <a:rPr lang="en-US" sz="2400" dirty="0"/>
              <a:t> - performance, infeasibility, mutual agreement, rescission, revocation, abandonment, lapse of time, invalidity, and breach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Legal form - </a:t>
            </a:r>
            <a:r>
              <a:rPr lang="en-US" sz="2400" dirty="0"/>
              <a:t>oral or written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Oral listings may be valid but can limit enforceability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Exclusive right-to-sell must be written to be enforceable	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Assignment</a:t>
            </a:r>
            <a:r>
              <a:rPr lang="en-US" sz="2400" dirty="0"/>
              <a:t> - are not assignable since they are personal service contracts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Review of Legal Foundations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Listing Agreement</a:t>
            </a:r>
          </a:p>
          <a:p>
            <a:endParaRPr lang="en-US" b="1" dirty="0"/>
          </a:p>
          <a:p>
            <a:r>
              <a:rPr lang="en-US" b="1" dirty="0"/>
              <a:t>Fulfillment and Termination</a:t>
            </a:r>
          </a:p>
          <a:p>
            <a:endParaRPr lang="en-US" b="1" dirty="0"/>
          </a:p>
          <a:p>
            <a:r>
              <a:rPr lang="en-US" b="1" dirty="0"/>
              <a:t>Agreement Clauses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#12  Listing Agreements  Slide 12-5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13285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457200"/>
            <a:ext cx="1981199" cy="15194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12: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700" dirty="0"/>
              <a:t>Listing</a:t>
            </a:r>
            <a:br>
              <a:rPr lang="en-US" sz="2700" dirty="0"/>
            </a:br>
            <a:r>
              <a:rPr lang="en-US" sz="2700" dirty="0"/>
              <a:t>Agreements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152400"/>
            <a:ext cx="6629400" cy="63246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Types of Listing Agreement</a:t>
            </a:r>
          </a:p>
          <a:p>
            <a:pPr marL="400050" lvl="1" indent="0">
              <a:buNone/>
            </a:pPr>
            <a:endParaRPr lang="en-US" sz="1050" dirty="0"/>
          </a:p>
          <a:p>
            <a:pPr marL="400050" lvl="1" indent="0">
              <a:buNone/>
            </a:pPr>
            <a:r>
              <a:rPr lang="en-US" sz="2400" b="1" dirty="0"/>
              <a:t>Owner listings</a:t>
            </a: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Exclusive right-to-sell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Exclusive agency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Open listing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Net listing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Buyer/tenant listings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Exclusive right to represent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Other types may be used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Review of Legal Foundations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Types of Listing Agreement</a:t>
            </a:r>
          </a:p>
          <a:p>
            <a:endParaRPr lang="en-US" b="1" dirty="0"/>
          </a:p>
          <a:p>
            <a:r>
              <a:rPr lang="en-US" b="1" dirty="0"/>
              <a:t>Fulfillment and Termination</a:t>
            </a:r>
          </a:p>
          <a:p>
            <a:endParaRPr lang="en-US" b="1" dirty="0"/>
          </a:p>
          <a:p>
            <a:r>
              <a:rPr lang="en-US" b="1" dirty="0"/>
              <a:t>Agreement Clauses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#12  Listing Agreements   Slide 12-6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6014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457200"/>
            <a:ext cx="1981199" cy="15194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12: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700" dirty="0"/>
              <a:t>Listing</a:t>
            </a:r>
            <a:br>
              <a:rPr lang="en-US" sz="2700" dirty="0"/>
            </a:br>
            <a:r>
              <a:rPr lang="en-US" sz="2700" dirty="0"/>
              <a:t>Agreements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152400"/>
            <a:ext cx="6629400" cy="63246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Types of Listing Agreement</a:t>
            </a:r>
          </a:p>
          <a:p>
            <a:pPr marL="400050" lvl="1" indent="0">
              <a:buNone/>
            </a:pPr>
            <a:endParaRPr lang="en-US" sz="1050" dirty="0"/>
          </a:p>
          <a:p>
            <a:pPr marL="400050" lvl="1" indent="0">
              <a:buNone/>
            </a:pPr>
            <a:r>
              <a:rPr lang="en-US" sz="2400" b="1" dirty="0"/>
              <a:t>Exclusive right-to-sell (or lease)</a:t>
            </a:r>
            <a:br>
              <a:rPr lang="en-US" sz="2400" b="1" dirty="0"/>
            </a:b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Most prevalent in residential brokerage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Given to one broker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Must be written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Must expire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Broker gets commission if property transfers </a:t>
            </a:r>
            <a:r>
              <a:rPr lang="en-US" sz="2400" dirty="0"/>
              <a:t>during listing period, regardless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Review of Legal Foundations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Types of Listing Agreement</a:t>
            </a:r>
          </a:p>
          <a:p>
            <a:endParaRPr lang="en-US" b="1" dirty="0"/>
          </a:p>
          <a:p>
            <a:r>
              <a:rPr lang="en-US" b="1" dirty="0"/>
              <a:t>Fulfillment and Termination</a:t>
            </a:r>
          </a:p>
          <a:p>
            <a:endParaRPr lang="en-US" b="1" dirty="0"/>
          </a:p>
          <a:p>
            <a:r>
              <a:rPr lang="en-US" b="1" dirty="0"/>
              <a:t>Agreement Clauses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#12  Listing Agreements   Slide 12-7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48014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457200"/>
            <a:ext cx="1981199" cy="15194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12: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700" dirty="0"/>
              <a:t>Listing</a:t>
            </a:r>
            <a:br>
              <a:rPr lang="en-US" sz="2700" dirty="0"/>
            </a:br>
            <a:r>
              <a:rPr lang="en-US" sz="2700" dirty="0"/>
              <a:t>Agreements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152400"/>
            <a:ext cx="6629400" cy="63246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Types of Listing Agreement</a:t>
            </a:r>
          </a:p>
          <a:p>
            <a:pPr marL="400050" lvl="1" indent="0">
              <a:buNone/>
            </a:pPr>
            <a:endParaRPr lang="en-US" sz="1050" dirty="0"/>
          </a:p>
          <a:p>
            <a:pPr marL="400050" lvl="1" indent="0">
              <a:buNone/>
            </a:pPr>
            <a:r>
              <a:rPr lang="en-US" sz="2400" b="1" dirty="0"/>
              <a:t>Exclusive agency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Exclusive excepting owner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Oral or written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Must expire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Broker gets commission unless owner sells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Review of Legal Foundations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Types of Listing Agreement</a:t>
            </a:r>
          </a:p>
          <a:p>
            <a:endParaRPr lang="en-US" b="1" dirty="0"/>
          </a:p>
          <a:p>
            <a:r>
              <a:rPr lang="en-US" b="1" dirty="0"/>
              <a:t>Fulfillment and Termination</a:t>
            </a:r>
          </a:p>
          <a:p>
            <a:endParaRPr lang="en-US" b="1" dirty="0"/>
          </a:p>
          <a:p>
            <a:r>
              <a:rPr lang="en-US" b="1" dirty="0"/>
              <a:t>Agreement Clauses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#12  Listing Agreements   Slide 12-8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31476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457200"/>
            <a:ext cx="1981199" cy="15194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12: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700" dirty="0"/>
              <a:t>Listing</a:t>
            </a:r>
            <a:br>
              <a:rPr lang="en-US" sz="2700" dirty="0"/>
            </a:br>
            <a:r>
              <a:rPr lang="en-US" sz="2700" dirty="0"/>
              <a:t>Agreements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152400"/>
            <a:ext cx="6629400" cy="63246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Types of Listing Agreement</a:t>
            </a:r>
          </a:p>
          <a:p>
            <a:pPr marL="400050" lvl="1" indent="0">
              <a:buNone/>
            </a:pPr>
            <a:endParaRPr lang="en-US" sz="1050" dirty="0"/>
          </a:p>
          <a:p>
            <a:pPr marL="400050" lvl="1" indent="0">
              <a:buNone/>
            </a:pPr>
            <a:r>
              <a:rPr lang="en-US" sz="2400" b="1" dirty="0"/>
              <a:t>Open listing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Non-exclusive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Oral or written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No stated expiration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Party with procuring cause gets commission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No commission if client or other agent </a:t>
            </a:r>
            <a:r>
              <a:rPr lang="en-US" sz="2400" dirty="0"/>
              <a:t>procures customer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Review of Legal Foundations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Types of Listing Agreement</a:t>
            </a:r>
          </a:p>
          <a:p>
            <a:endParaRPr lang="en-US" b="1" dirty="0"/>
          </a:p>
          <a:p>
            <a:r>
              <a:rPr lang="en-US" b="1" dirty="0"/>
              <a:t>Fulfillment and Termination</a:t>
            </a:r>
          </a:p>
          <a:p>
            <a:endParaRPr lang="en-US" b="1" dirty="0"/>
          </a:p>
          <a:p>
            <a:r>
              <a:rPr lang="en-US" b="1" dirty="0"/>
              <a:t>Agreement Clauses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#12  Listing Agreements               Slide 12-9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03999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0084"/>
      </a:accent1>
      <a:accent2>
        <a:srgbClr val="0000A8"/>
      </a:accent2>
      <a:accent3>
        <a:srgbClr val="0909FF"/>
      </a:accent3>
      <a:accent4>
        <a:srgbClr val="FCEA24"/>
      </a:accent4>
      <a:accent5>
        <a:srgbClr val="FDED59"/>
      </a:accent5>
      <a:accent6>
        <a:srgbClr val="FDF17F"/>
      </a:accent6>
      <a:hlink>
        <a:srgbClr val="BFBFBF"/>
      </a:hlink>
      <a:folHlink>
        <a:srgbClr val="FE19FF"/>
      </a:folHlink>
    </a:clrScheme>
    <a:fontScheme name="Custom 2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894</TotalTime>
  <Words>1982</Words>
  <Application>Microsoft Office PowerPoint</Application>
  <PresentationFormat>On-screen Show (4:3)</PresentationFormat>
  <Paragraphs>505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Wingdings</vt:lpstr>
      <vt:lpstr>Office Theme</vt:lpstr>
      <vt:lpstr>1_Office Theme</vt:lpstr>
      <vt:lpstr>Unit 12: LISTING AGREEMENTS</vt:lpstr>
      <vt:lpstr># 12:   Listing Agreements </vt:lpstr>
      <vt:lpstr># 12:   Listing Agreements </vt:lpstr>
      <vt:lpstr># 12:   Listing Agreements </vt:lpstr>
      <vt:lpstr># 12:   Listing Agreements </vt:lpstr>
      <vt:lpstr># 12:   Listing Agreements </vt:lpstr>
      <vt:lpstr># 12:   Listing Agreements </vt:lpstr>
      <vt:lpstr># 12:   Listing Agreements </vt:lpstr>
      <vt:lpstr># 12:   Listing Agreements </vt:lpstr>
      <vt:lpstr># 12:   Listing Agreements </vt:lpstr>
      <vt:lpstr># 12:   Listing Agreements </vt:lpstr>
      <vt:lpstr># 12:   Listing Agreements </vt:lpstr>
      <vt:lpstr># 12:   Listing Agreements </vt:lpstr>
      <vt:lpstr># 12:   Listing Agreements </vt:lpstr>
      <vt:lpstr># 12:   Listing Agreements </vt:lpstr>
      <vt:lpstr># 12:   Listing Agreements </vt:lpstr>
      <vt:lpstr># 12:   Listing Agreements </vt:lpstr>
      <vt:lpstr># 12:   Listing Agreements </vt:lpstr>
      <vt:lpstr># 12:   Listing Agreements </vt:lpstr>
      <vt:lpstr># 12:   Listing Agreements </vt:lpstr>
      <vt:lpstr># 12:   Listing Agreements </vt:lpstr>
      <vt:lpstr># 12:   Listing Agreements </vt:lpstr>
      <vt:lpstr># 12:   Listing Agreements </vt:lpstr>
      <vt:lpstr># 12:   Listing Agreements </vt:lpstr>
      <vt:lpstr># 12:   Listing Agreements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 1  The Real Estate Business</dc:title>
  <dc:creator>Owner</dc:creator>
  <cp:lastModifiedBy>Ryan Mettling</cp:lastModifiedBy>
  <cp:revision>111</cp:revision>
  <cp:lastPrinted>2016-08-28T14:04:38Z</cp:lastPrinted>
  <dcterms:created xsi:type="dcterms:W3CDTF">2016-08-26T20:25:48Z</dcterms:created>
  <dcterms:modified xsi:type="dcterms:W3CDTF">2023-04-27T14:43:49Z</dcterms:modified>
</cp:coreProperties>
</file>